
<file path=[Content_Types].xml><?xml version="1.0" encoding="utf-8"?>
<Types xmlns="http://schemas.openxmlformats.org/package/2006/content-types">
  <Default Extension="png" ContentType="image/png"/>
  <Default Extension="jpe" ContentType="image/j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6" r:id="rId2"/>
    <p:sldId id="259" r:id="rId3"/>
    <p:sldId id="260" r:id="rId4"/>
    <p:sldId id="257" r:id="rId5"/>
    <p:sldId id="265" r:id="rId6"/>
    <p:sldId id="258" r:id="rId7"/>
    <p:sldId id="264" r:id="rId8"/>
    <p:sldId id="266" r:id="rId9"/>
    <p:sldId id="263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45" autoAdjust="0"/>
    <p:restoredTop sz="79782" autoAdjust="0"/>
  </p:normalViewPr>
  <p:slideViewPr>
    <p:cSldViewPr snapToGrid="0">
      <p:cViewPr varScale="1">
        <p:scale>
          <a:sx n="68" d="100"/>
          <a:sy n="68" d="100"/>
        </p:scale>
        <p:origin x="816" y="7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75" d="100"/>
        <a:sy n="7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150" d="100"/>
          <a:sy n="150" d="100"/>
        </p:scale>
        <p:origin x="810" y="-262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BDC42B-9DE4-4613-83A4-4F74C387B4C8}" type="datetimeFigureOut">
              <a:rPr lang="en-US" smtClean="0"/>
              <a:t>12/7/2015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78D9F1-5665-4A8D-B065-6A3B9FDBCA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89534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A4E6A5-9EFB-40BC-987C-3B26D62B6C54}" type="datetimeFigureOut">
              <a:rPr lang="en-US" smtClean="0"/>
              <a:t>12/7/2015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BCE013-8E7C-4F7F-827C-6933685D85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9528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topics.nytimes.com/top/reference/timestopics/organizations/b/border_patrol_us/index.html?inline=nyt-org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BCE013-8E7C-4F7F-827C-6933685D859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13194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BCE013-8E7C-4F7F-827C-6933685D859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03157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Father 2</a:t>
            </a:r>
            <a:r>
              <a:rPr lang="en-US" baseline="30000" dirty="0" smtClean="0"/>
              <a:t>nd</a:t>
            </a:r>
            <a:r>
              <a:rPr lang="en-US" dirty="0" smtClean="0"/>
              <a:t> generation.</a:t>
            </a:r>
            <a:r>
              <a:rPr lang="en-US" baseline="0" dirty="0" smtClean="0"/>
              <a:t>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smtClean="0"/>
              <a:t>His</a:t>
            </a:r>
            <a:r>
              <a:rPr lang="en-US" baseline="0" dirty="0" smtClean="0"/>
              <a:t> grandparents on his mother’s side immigrated (illegally) into the US around 1920s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 smtClean="0"/>
              <a:t>Grandparents on father’s side one US citizens and one from Mexico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 smtClean="0"/>
              <a:t>All siblings born in US had 7</a:t>
            </a:r>
          </a:p>
          <a:p>
            <a:r>
              <a:rPr lang="en-US" baseline="0" dirty="0" smtClean="0"/>
              <a:t>Mom 1</a:t>
            </a:r>
            <a:r>
              <a:rPr lang="en-US" baseline="30000" dirty="0" smtClean="0"/>
              <a:t>st</a:t>
            </a:r>
            <a:r>
              <a:rPr lang="en-US" baseline="0" dirty="0" smtClean="0"/>
              <a:t> generation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 smtClean="0"/>
              <a:t>Her grandparents from mother’s side both from Valadezes, Mexico.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 smtClean="0"/>
              <a:t>Grandparents on father’s side also from Mexico but not certain form where. 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 smtClean="0"/>
              <a:t>7 of her brothers and sisters were born in Mexico, Mom and other 8 siblings born in US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BCE013-8E7C-4F7F-827C-6933685D859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70816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Facts Mexican</a:t>
            </a:r>
            <a:r>
              <a:rPr lang="en-US" baseline="0" dirty="0" smtClean="0"/>
              <a:t> Revolution: 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began as a movement of middle&amp;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lower 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class protest against the long-standing dictatorship of Porfirio Diaz (1910-1920)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Lala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was around 20 </a:t>
            </a:r>
            <a:r>
              <a:rPr lang="en-US" sz="1200" b="0" i="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yrs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old at time of photo</a:t>
            </a:r>
            <a:endParaRPr lang="en-US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Great-grandfather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Antonio was a rebel and his girlfriend was the daughter of an officer and was not good enough, she was forces to marry another.  He found her, cut off her braids-dishonoring her and disgracing her as a woman. Then took my great-grandmother and left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Reminded me of Scarlet Letter, symbolism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Social classes existed then and can still be seen today</a:t>
            </a:r>
            <a:endParaRPr lang="en-US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Dad received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his Bachelors of </a:t>
            </a:r>
            <a:r>
              <a:rPr lang="en-US" sz="1200" b="0" i="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Sciecne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Elementary 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Education, 1</a:t>
            </a:r>
            <a:r>
              <a:rPr lang="en-US" sz="1200" b="0" i="0" kern="1200" baseline="300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-8</a:t>
            </a:r>
            <a:r>
              <a:rPr lang="en-US" sz="1200" b="0" i="0" kern="1200" baseline="300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grade 1974, Masters in Bilingual Bicultural Education 1976 and Administration and Management Principal 2001-retired 2012, currently subbing for principals and teachers  all grade levels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BCE013-8E7C-4F7F-827C-6933685D859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00424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303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 smtClean="0"/>
              <a:t>My mother ‘s family crossed from area of</a:t>
            </a:r>
            <a:r>
              <a:rPr lang="en-US" baseline="0" dirty="0" smtClean="0"/>
              <a:t> Valadezes, </a:t>
            </a:r>
            <a:r>
              <a:rPr lang="en-US" baseline="0" dirty="0" smtClean="0"/>
              <a:t>Tamaulipas </a:t>
            </a:r>
            <a:r>
              <a:rPr lang="en-US" dirty="0" smtClean="0"/>
              <a:t>to</a:t>
            </a:r>
            <a:r>
              <a:rPr lang="en-US" baseline="0" dirty="0" smtClean="0"/>
              <a:t> La </a:t>
            </a:r>
            <a:r>
              <a:rPr lang="en-US" baseline="0" dirty="0" err="1" smtClean="0"/>
              <a:t>Grulla</a:t>
            </a:r>
            <a:r>
              <a:rPr lang="en-US" baseline="0" dirty="0" smtClean="0"/>
              <a:t>, </a:t>
            </a:r>
            <a:r>
              <a:rPr lang="en-US" baseline="0" dirty="0" err="1" smtClean="0"/>
              <a:t>Tx</a:t>
            </a:r>
            <a:r>
              <a:rPr lang="en-US" baseline="0" dirty="0" smtClean="0"/>
              <a:t> in 1943 in </a:t>
            </a:r>
            <a:r>
              <a:rPr lang="en-US" baseline="0" dirty="0" err="1" smtClean="0"/>
              <a:t>chalupas</a:t>
            </a:r>
            <a:endParaRPr lang="en-US" dirty="0" smtClean="0"/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 smtClean="0"/>
              <a:t>Grandparents, and  7 aunts and uncles crossed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smtClean="0"/>
              <a:t>Grandfather was born in</a:t>
            </a:r>
            <a:r>
              <a:rPr lang="en-US" baseline="0" dirty="0" smtClean="0"/>
              <a:t> La </a:t>
            </a:r>
            <a:r>
              <a:rPr lang="en-US" baseline="0" dirty="0" err="1" smtClean="0"/>
              <a:t>Grulla</a:t>
            </a:r>
            <a:r>
              <a:rPr lang="en-US" baseline="0" dirty="0" smtClean="0"/>
              <a:t>, TX but grandmother </a:t>
            </a:r>
            <a:r>
              <a:rPr lang="en-US" dirty="0" smtClean="0"/>
              <a:t>Valadezes  Mexico. </a:t>
            </a: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Great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-grandmother  midwife- forged birth certificate for grandmother</a:t>
            </a: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Feared deportation and felt easier to have both parents as US 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citizens 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 get citizenship for kids</a:t>
            </a:r>
            <a:endParaRPr lang="en-US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smtClean="0"/>
              <a:t>Once</a:t>
            </a:r>
            <a:r>
              <a:rPr lang="en-US" baseline="0" dirty="0" smtClean="0"/>
              <a:t> Established in US family traveled back and forth though a hand pulled ferry in Los Ebanos, TX to </a:t>
            </a:r>
            <a:r>
              <a:rPr lang="en-US" dirty="0" smtClean="0"/>
              <a:t>San Miguel, Mexico ( now Diaz  </a:t>
            </a:r>
            <a:r>
              <a:rPr lang="en-US" dirty="0" err="1" smtClean="0"/>
              <a:t>Ordaz</a:t>
            </a:r>
            <a:r>
              <a:rPr lang="en-US" baseline="0" dirty="0" smtClean="0"/>
              <a:t> or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 smtClean="0"/>
              <a:t>Rio Grande City , </a:t>
            </a:r>
            <a:r>
              <a:rPr lang="en-US" baseline="0" dirty="0" err="1" smtClean="0"/>
              <a:t>Tx</a:t>
            </a:r>
            <a:r>
              <a:rPr lang="en-US" baseline="0" dirty="0" smtClean="0"/>
              <a:t> to Camargo Mexico walked across the bridge.</a:t>
            </a: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 smtClean="0"/>
              <a:t>About the Ferry:</a:t>
            </a:r>
            <a:r>
              <a:rPr lang="en-US" baseline="0" dirty="0" smtClean="0"/>
              <a:t> </a:t>
            </a:r>
            <a:r>
              <a:rPr lang="en-US" dirty="0" smtClean="0"/>
              <a:t>Texas’ southern border, this ancient crossing on the Rio Grande serves as the only government-licensed, hand-operated ferry between the U.S. and either its Mexican-Canadian</a:t>
            </a:r>
            <a:r>
              <a:rPr lang="en-US" baseline="0" dirty="0" smtClean="0"/>
              <a:t> borders</a:t>
            </a:r>
            <a:endParaRPr lang="en-US" dirty="0" smtClean="0"/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 smtClean="0"/>
              <a:t>then</a:t>
            </a:r>
            <a:r>
              <a:rPr lang="en-US" baseline="0" dirty="0" smtClean="0"/>
              <a:t> needed only license or verbal acknowledgment of citizenship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 smtClean="0"/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  <a:p>
            <a:pPr fontAlgn="base"/>
            <a:r>
              <a:rPr lang="en-US" b="1" dirty="0"/>
              <a:t>Los Ebanos Ferry Crossing</a:t>
            </a:r>
            <a:endParaRPr lang="en-US" dirty="0"/>
          </a:p>
          <a:p>
            <a:pPr fontAlgn="base"/>
            <a:r>
              <a:rPr lang="en-US" b="1" dirty="0"/>
              <a:t>Phone: </a:t>
            </a:r>
            <a:r>
              <a:rPr lang="en-US" dirty="0"/>
              <a:t>(956) 485-1084</a:t>
            </a:r>
          </a:p>
          <a:p>
            <a:pPr fontAlgn="base"/>
            <a:r>
              <a:rPr lang="en-US" b="1" dirty="0"/>
              <a:t>Fax: </a:t>
            </a:r>
            <a:r>
              <a:rPr lang="en-US" dirty="0"/>
              <a:t>None</a:t>
            </a:r>
          </a:p>
          <a:p>
            <a:pPr fontAlgn="base"/>
            <a:r>
              <a:rPr lang="en-US" b="1" dirty="0"/>
              <a:t>Operational Hours: </a:t>
            </a:r>
            <a:r>
              <a:rPr lang="en-US" dirty="0"/>
              <a:t>8:00 AM-4:00 PM (Central)</a:t>
            </a:r>
            <a:br>
              <a:rPr lang="en-US" dirty="0"/>
            </a:br>
            <a:r>
              <a:rPr lang="en-US" dirty="0"/>
              <a:t>Seven Days A Week (7)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BCE013-8E7C-4F7F-827C-6933685D859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69360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smtClean="0"/>
              <a:t>I can remember</a:t>
            </a:r>
            <a:r>
              <a:rPr lang="en-US" baseline="0" dirty="0" smtClean="0"/>
              <a:t> just being asked by Mexican officials or American officials if I was a citizen, whether I walked across or drove across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smtClean="0"/>
              <a:t>Now</a:t>
            </a:r>
            <a:r>
              <a:rPr lang="en-US" baseline="0" dirty="0" smtClean="0"/>
              <a:t> </a:t>
            </a:r>
            <a:r>
              <a:rPr lang="en-US" dirty="0" smtClean="0"/>
              <a:t>Customs</a:t>
            </a:r>
            <a:r>
              <a:rPr lang="en-US" baseline="0" dirty="0" smtClean="0"/>
              <a:t> and Boarder Patrol station need passports, birth certificate, citizenship card , plus photo id Approximately 2009 became strictly enforced</a:t>
            </a: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aseline="0" dirty="0" smtClean="0"/>
              <a:t>Border Patrol presence- on foot, horses, ATV, boats </a:t>
            </a:r>
            <a:r>
              <a:rPr lang="en-US" baseline="0" dirty="0" smtClean="0"/>
              <a:t>, helicopters  </a:t>
            </a:r>
            <a:endParaRPr lang="en-US" baseline="0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i="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 tooltip="More articles about the U.S. Border Patrol."/>
              </a:rPr>
              <a:t>Border Patrol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apprehensions of migrant families in this region have increased 150 percent over the same period from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2013-2014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while the number of unaccompanied children caught by agents has more than doubled.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women and children fleeing vicious gangs and 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sexual 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violence in Central America who are hoping for asylum in the United States. 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Rather,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 not  hide 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but 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seek to be caught -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Smuggler guides (coyotes), as they did then, bring migrants down to places where the dark river runs slowly and push them across on rafts. Better to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be caught by Boarder patrol than cartel.</a:t>
            </a:r>
            <a:endParaRPr lang="en-US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They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are sent to centers for preliminary  checks then to detention centers and usually are out within 2 days- fairly easy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BCE013-8E7C-4F7F-827C-6933685D859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25643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BCE013-8E7C-4F7F-827C-6933685D859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40333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BE3C1-DBE1-495D-B57B-2849774B866A}" type="datetimeFigureOut">
              <a:rPr lang="en-US" dirty="0"/>
              <a:t>12/7/2015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C117F-5CCF-4837-BE5F-2B92066CAFAF}" type="datetimeFigureOut">
              <a:rPr lang="en-US" dirty="0"/>
              <a:t>12/7/2015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B90BD-B6CE-46B7-997F-7313B992CCDC}" type="datetimeFigureOut">
              <a:rPr lang="en-US" dirty="0"/>
              <a:t>12/7/2015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9D11F-B188-461D-B23F-39381795C052}" type="datetimeFigureOut">
              <a:rPr lang="en-US" dirty="0"/>
              <a:t>12/7/2015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6D8D9-55A2-4063-B0F3-121F44549695}" type="datetimeFigureOut">
              <a:rPr lang="en-US" dirty="0"/>
              <a:t>12/7/2015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24536-994D-4021-A283-9F449C0DB509}" type="datetimeFigureOut">
              <a:rPr lang="en-US" dirty="0"/>
              <a:t>12/7/2015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BBB78-C96F-47B7-AB17-D852CA960AC9}" type="datetimeFigureOut">
              <a:rPr lang="en-US" dirty="0"/>
              <a:t>12/7/2015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F48C-C7C6-4055-9F49-3777875E72AE}" type="datetimeFigureOut">
              <a:rPr lang="en-US" dirty="0"/>
              <a:t>12/7/2015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6178E61D-D431-422C-9764-11DAFE33AB63}" type="datetimeFigureOut">
              <a:rPr lang="en-US" dirty="0"/>
              <a:t>12/7/2015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E42F4-6EEF-4EF7-8ED4-2208F0F89A08}" type="datetimeFigureOut">
              <a:rPr lang="en-US" dirty="0"/>
              <a:t>12/7/2015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78ACC-22D6-47C1-A373-4FD133E34F3C}" type="datetimeFigureOut">
              <a:rPr lang="en-US" dirty="0"/>
              <a:t>12/7/2015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A6C69-6797-4E8A-BF37-F2C3751466E9}" type="datetimeFigureOut">
              <a:rPr lang="en-US" dirty="0"/>
              <a:t>12/7/2015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014A1-A632-4878-A0D3-F52BA7563730}" type="datetimeFigureOut">
              <a:rPr lang="en-US" dirty="0"/>
              <a:t>12/7/2015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9F462-093F-4566-844B-4C71F2739DA5}" type="datetimeFigureOut">
              <a:rPr lang="en-US" dirty="0"/>
              <a:t>12/7/2015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4A7AC-904D-4781-85BA-7D10C17ED021}" type="datetimeFigureOut">
              <a:rPr lang="en-US" dirty="0"/>
              <a:t>12/7/2015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1444B-B92B-4E27-8C94-BB93EAF5CB18}" type="datetimeFigureOut">
              <a:rPr lang="en-US" dirty="0"/>
              <a:t>12/7/2015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EFA5E-FA76-400D-B3DC-F0BA90E6D107}" type="datetimeFigureOut">
              <a:rPr lang="en-US" dirty="0"/>
              <a:t>12/7/2015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6E9DEC-419B-4CC5-A080-3B06BD5A8291}" type="datetimeFigureOut">
              <a:rPr lang="en-US" dirty="0"/>
              <a:t>12/7/2015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jp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G"/><Relationship Id="rId3" Type="http://schemas.openxmlformats.org/officeDocument/2006/relationships/image" Target="../media/image7.jpe"/><Relationship Id="rId7" Type="http://schemas.openxmlformats.org/officeDocument/2006/relationships/image" Target="../media/image1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G"/><Relationship Id="rId5" Type="http://schemas.openxmlformats.org/officeDocument/2006/relationships/image" Target="../media/image9.JPG"/><Relationship Id="rId4" Type="http://schemas.openxmlformats.org/officeDocument/2006/relationships/image" Target="../media/image8.JPG"/><Relationship Id="rId9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jpe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qJBFq0rghR4" TargetMode="External"/><Relationship Id="rId7" Type="http://schemas.openxmlformats.org/officeDocument/2006/relationships/image" Target="../media/image24.jpe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g"/><Relationship Id="rId5" Type="http://schemas.openxmlformats.org/officeDocument/2006/relationships/image" Target="../media/image22.jpg"/><Relationship Id="rId4" Type="http://schemas.openxmlformats.org/officeDocument/2006/relationships/image" Target="../media/image21.jp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3943" y="387304"/>
            <a:ext cx="8563428" cy="17018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Author’s Chair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Monica Chapa</a:t>
            </a:r>
          </a:p>
          <a:p>
            <a:r>
              <a:rPr lang="en-US" dirty="0"/>
              <a:t>(</a:t>
            </a:r>
            <a:r>
              <a:rPr lang="en-US" dirty="0" smtClean="0"/>
              <a:t>Monica Rivera-Balderas)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872343" y="537029"/>
            <a:ext cx="86650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bg1"/>
                </a:solidFill>
              </a:rPr>
              <a:t>“The past is myself, my own history, the seed of my present thoughts, the </a:t>
            </a:r>
            <a:r>
              <a:rPr lang="en-US" sz="3200" b="1" dirty="0" err="1" smtClean="0">
                <a:solidFill>
                  <a:schemeClr val="bg1"/>
                </a:solidFill>
              </a:rPr>
              <a:t>mould</a:t>
            </a:r>
            <a:r>
              <a:rPr lang="en-US" sz="3200" b="1" dirty="0" smtClean="0">
                <a:solidFill>
                  <a:schemeClr val="bg1"/>
                </a:solidFill>
              </a:rPr>
              <a:t> of my present disposition.”~ R.L. Stevenson</a:t>
            </a:r>
            <a:endParaRPr lang="en-US" sz="3200" b="1" dirty="0">
              <a:solidFill>
                <a:schemeClr val="bg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130"/>
          <a:stretch/>
        </p:blipFill>
        <p:spPr>
          <a:xfrm>
            <a:off x="214198" y="3146299"/>
            <a:ext cx="3657600" cy="3175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28852" y="2106385"/>
            <a:ext cx="2364922" cy="31532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11273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About 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Born June 27, 1978 In McAllen, TX</a:t>
            </a:r>
          </a:p>
          <a:p>
            <a:r>
              <a:rPr lang="en-US" dirty="0" smtClean="0"/>
              <a:t>Parents: Trinidad &amp; Diana Balderas</a:t>
            </a:r>
          </a:p>
          <a:p>
            <a:r>
              <a:rPr lang="en-US" dirty="0" smtClean="0"/>
              <a:t>Siblings: Trini, Erica &amp; Omar</a:t>
            </a:r>
          </a:p>
          <a:p>
            <a:r>
              <a:rPr lang="en-US" dirty="0" smtClean="0"/>
              <a:t>Married: Juan M Chapa January 30, 1999</a:t>
            </a:r>
          </a:p>
          <a:p>
            <a:r>
              <a:rPr lang="en-US" dirty="0" smtClean="0"/>
              <a:t>Children: Juan Manuel December 20, 2002 </a:t>
            </a:r>
          </a:p>
          <a:p>
            <a:pPr lvl="3"/>
            <a:r>
              <a:rPr lang="en-US" dirty="0" smtClean="0"/>
              <a:t> </a:t>
            </a:r>
            <a:r>
              <a:rPr lang="en-US" sz="2400" dirty="0" smtClean="0"/>
              <a:t>Larissa Anahi June 30, 2005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8215" y="114851"/>
            <a:ext cx="2357691" cy="235769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421231" y="5202767"/>
            <a:ext cx="1891695" cy="141877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39016" y="4783663"/>
            <a:ext cx="1891695" cy="141877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080" t="21800" r="31111" b="37565"/>
          <a:stretch/>
        </p:blipFill>
        <p:spPr>
          <a:xfrm>
            <a:off x="7576991" y="849517"/>
            <a:ext cx="1538515" cy="196929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52937" y="3569564"/>
            <a:ext cx="3669156" cy="275186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3091" y="640428"/>
            <a:ext cx="1384291" cy="194015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615438" y="2039065"/>
            <a:ext cx="1400397" cy="1916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1008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Father 2</a:t>
            </a:r>
            <a:r>
              <a:rPr lang="en-US" baseline="30000" dirty="0"/>
              <a:t>n</a:t>
            </a:r>
            <a:r>
              <a:rPr lang="en-US" baseline="30000" dirty="0" smtClean="0"/>
              <a:t>d</a:t>
            </a:r>
            <a:r>
              <a:rPr lang="en-US" dirty="0" smtClean="0"/>
              <a:t> generation American</a:t>
            </a:r>
          </a:p>
          <a:p>
            <a:r>
              <a:rPr lang="en-US" dirty="0" smtClean="0"/>
              <a:t>Mother 1</a:t>
            </a:r>
            <a:r>
              <a:rPr lang="en-US" baseline="30000" dirty="0" smtClean="0"/>
              <a:t>st</a:t>
            </a:r>
            <a:r>
              <a:rPr lang="en-US" dirty="0" smtClean="0"/>
              <a:t> generation American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00" r="24286" b="6519"/>
          <a:stretch/>
        </p:blipFill>
        <p:spPr>
          <a:xfrm>
            <a:off x="7160994" y="926954"/>
            <a:ext cx="3461657" cy="54138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9523828" y="1111348"/>
            <a:ext cx="77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1999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9284677" y="3784209"/>
            <a:ext cx="2391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1975</a:t>
            </a:r>
            <a:endParaRPr 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4253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6482" y="4649865"/>
            <a:ext cx="9613859" cy="453051"/>
          </a:xfrm>
        </p:spPr>
        <p:txBody>
          <a:bodyPr/>
          <a:lstStyle/>
          <a:p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6" name="Picture Placeholder 5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78" b="25078"/>
          <a:stretch>
            <a:fillRect/>
          </a:stretch>
        </p:blipFill>
        <p:spPr>
          <a:xfrm>
            <a:off x="462682" y="260413"/>
            <a:ext cx="11519119" cy="43009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 Placeholder 4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r>
              <a:rPr lang="en-US" sz="4800" dirty="0" smtClean="0"/>
              <a:t>Family Tree</a:t>
            </a:r>
            <a:endParaRPr lang="en-US" sz="4800" dirty="0"/>
          </a:p>
        </p:txBody>
      </p:sp>
      <p:sp>
        <p:nvSpPr>
          <p:cNvPr id="7" name="TextBox 6"/>
          <p:cNvSpPr txBox="1"/>
          <p:nvPr/>
        </p:nvSpPr>
        <p:spPr>
          <a:xfrm>
            <a:off x="3819558" y="2032537"/>
            <a:ext cx="2220976" cy="584775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Diana Rivera</a:t>
            </a:r>
          </a:p>
          <a:p>
            <a:r>
              <a:rPr lang="en-US" sz="1400" b="1" dirty="0" smtClean="0">
                <a:solidFill>
                  <a:schemeClr val="bg1"/>
                </a:solidFill>
              </a:rPr>
              <a:t>06/17/52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630575" y="2032537"/>
            <a:ext cx="2512632" cy="584775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Trinidad Balderas, Jr.</a:t>
            </a:r>
          </a:p>
          <a:p>
            <a:r>
              <a:rPr lang="en-US" sz="1400" b="1" dirty="0" smtClean="0">
                <a:solidFill>
                  <a:schemeClr val="bg1"/>
                </a:solidFill>
              </a:rPr>
              <a:t>02/23/50</a:t>
            </a:r>
            <a:r>
              <a:rPr lang="en-US" sz="1400" b="1" dirty="0" smtClean="0"/>
              <a:t> </a:t>
            </a:r>
            <a:endParaRPr lang="en-US" sz="14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7650870" y="1077862"/>
            <a:ext cx="1637731" cy="584775"/>
          </a:xfrm>
          <a:prstGeom prst="rect">
            <a:avLst/>
          </a:prstGeom>
          <a:noFill/>
          <a:ln w="38100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Maria Guerra</a:t>
            </a:r>
          </a:p>
          <a:p>
            <a:r>
              <a:rPr lang="en-US" sz="1400" dirty="0" smtClean="0">
                <a:solidFill>
                  <a:schemeClr val="bg1"/>
                </a:solidFill>
              </a:rPr>
              <a:t>9/9/26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385421" y="1180140"/>
            <a:ext cx="2455821" cy="584775"/>
          </a:xfrm>
          <a:prstGeom prst="rect">
            <a:avLst/>
          </a:prstGeom>
          <a:noFill/>
          <a:ln w="38100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Carmen Flores</a:t>
            </a:r>
          </a:p>
          <a:p>
            <a:r>
              <a:rPr lang="en-US" sz="1400" b="1" dirty="0" smtClean="0">
                <a:solidFill>
                  <a:schemeClr val="bg1"/>
                </a:solidFill>
              </a:rPr>
              <a:t>11/24/11- 10/5/03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297423" y="2987212"/>
            <a:ext cx="2090998" cy="584775"/>
          </a:xfrm>
          <a:prstGeom prst="rect">
            <a:avLst/>
          </a:prstGeom>
          <a:noFill/>
          <a:ln w="38100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Trinidad Balderas</a:t>
            </a:r>
          </a:p>
          <a:p>
            <a:r>
              <a:rPr lang="en-US" sz="1400" b="1" dirty="0" smtClean="0">
                <a:solidFill>
                  <a:schemeClr val="bg1"/>
                </a:solidFill>
              </a:rPr>
              <a:t>12/12/22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503655" y="2978473"/>
            <a:ext cx="2171540" cy="646331"/>
          </a:xfrm>
          <a:prstGeom prst="rect">
            <a:avLst/>
          </a:prstGeom>
          <a:noFill/>
          <a:ln w="38100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Daniel Rivera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9/17/08-9/14/69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675195" y="591718"/>
            <a:ext cx="1094092" cy="369332"/>
          </a:xfrm>
          <a:prstGeom prst="rect">
            <a:avLst/>
          </a:prstGeom>
          <a:noFill/>
          <a:ln w="57150">
            <a:solidFill>
              <a:schemeClr val="tx2">
                <a:lumMod val="2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C000"/>
                </a:solidFill>
              </a:rPr>
              <a:t>Monica</a:t>
            </a:r>
            <a:endParaRPr lang="en-US" b="1" dirty="0">
              <a:solidFill>
                <a:srgbClr val="FFC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80319" y="3500212"/>
            <a:ext cx="2707225" cy="584775"/>
          </a:xfrm>
          <a:prstGeom prst="rect">
            <a:avLst/>
          </a:prstGeom>
          <a:noFill/>
          <a:ln w="38100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Vidalia Feely Rivera</a:t>
            </a:r>
          </a:p>
          <a:p>
            <a:r>
              <a:rPr lang="en-US" sz="1400" b="1" dirty="0" smtClean="0">
                <a:solidFill>
                  <a:schemeClr val="bg1"/>
                </a:solidFill>
              </a:rPr>
              <a:t>4/02/1892-5/29/73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195945" y="2717048"/>
            <a:ext cx="1789405" cy="369332"/>
          </a:xfrm>
          <a:prstGeom prst="rect">
            <a:avLst/>
          </a:prstGeom>
          <a:noFill/>
          <a:ln w="38100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UNKOWN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84554" y="1670816"/>
            <a:ext cx="2201740" cy="584775"/>
          </a:xfrm>
          <a:prstGeom prst="rect">
            <a:avLst/>
          </a:prstGeom>
          <a:noFill/>
          <a:ln w="38100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Bernarda Rodriguez</a:t>
            </a:r>
          </a:p>
          <a:p>
            <a:r>
              <a:rPr lang="en-US" sz="1400" b="1" dirty="0" smtClean="0">
                <a:solidFill>
                  <a:schemeClr val="bg1"/>
                </a:solidFill>
              </a:rPr>
              <a:t>?/?/1889-1/19/50 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36482" y="798595"/>
            <a:ext cx="2575139" cy="646331"/>
          </a:xfrm>
          <a:prstGeom prst="rect">
            <a:avLst/>
          </a:prstGeom>
          <a:noFill/>
          <a:ln w="38100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chemeClr val="bg1"/>
                </a:solidFill>
              </a:rPr>
              <a:t>Ruperto</a:t>
            </a:r>
            <a:r>
              <a:rPr lang="en-US" dirty="0" smtClean="0">
                <a:solidFill>
                  <a:schemeClr val="bg1"/>
                </a:solidFill>
              </a:rPr>
              <a:t> Saenz Flores</a:t>
            </a:r>
          </a:p>
          <a:p>
            <a:r>
              <a:rPr lang="en-US" b="1" dirty="0" smtClean="0">
                <a:solidFill>
                  <a:schemeClr val="bg1"/>
                </a:solidFill>
              </a:rPr>
              <a:t>?/?/1883-1/1/60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789529" y="1670816"/>
            <a:ext cx="1865657" cy="584775"/>
          </a:xfrm>
          <a:prstGeom prst="rect">
            <a:avLst/>
          </a:prstGeom>
          <a:noFill/>
          <a:ln w="38100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chemeClr val="bg1"/>
                </a:solidFill>
              </a:rPr>
              <a:t>Refugia</a:t>
            </a:r>
            <a:r>
              <a:rPr lang="en-US" dirty="0" smtClean="0">
                <a:solidFill>
                  <a:schemeClr val="bg1"/>
                </a:solidFill>
              </a:rPr>
              <a:t> Vasquez</a:t>
            </a:r>
          </a:p>
          <a:p>
            <a:r>
              <a:rPr lang="en-US" sz="1400" b="1" dirty="0" smtClean="0">
                <a:solidFill>
                  <a:schemeClr val="bg1"/>
                </a:solidFill>
              </a:rPr>
              <a:t>7/4/1906-11/18/87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789529" y="771574"/>
            <a:ext cx="1909651" cy="584775"/>
          </a:xfrm>
          <a:prstGeom prst="rect">
            <a:avLst/>
          </a:prstGeom>
          <a:noFill/>
          <a:ln w="38100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Antonio Guerra</a:t>
            </a:r>
          </a:p>
          <a:p>
            <a:r>
              <a:rPr lang="en-US" sz="1400" b="1" dirty="0" smtClean="0">
                <a:solidFill>
                  <a:schemeClr val="bg1"/>
                </a:solidFill>
              </a:rPr>
              <a:t>6/1/1885-2/19/64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9866245" y="2851532"/>
            <a:ext cx="1637731" cy="584775"/>
          </a:xfrm>
          <a:prstGeom prst="rect">
            <a:avLst/>
          </a:prstGeom>
          <a:noFill/>
          <a:ln w="38100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chemeClr val="bg1"/>
                </a:solidFill>
              </a:rPr>
              <a:t>Orbana</a:t>
            </a:r>
            <a:r>
              <a:rPr lang="en-US" dirty="0" smtClean="0">
                <a:solidFill>
                  <a:schemeClr val="bg1"/>
                </a:solidFill>
              </a:rPr>
              <a:t> ?</a:t>
            </a:r>
          </a:p>
          <a:p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9638266" y="3624804"/>
            <a:ext cx="2212176" cy="646331"/>
          </a:xfrm>
          <a:prstGeom prst="rect">
            <a:avLst/>
          </a:prstGeom>
          <a:noFill/>
          <a:ln w="38100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Valentine Balderas</a:t>
            </a: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????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8934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Interesting Family Facts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Great-grandmother (Ma </a:t>
            </a:r>
            <a:r>
              <a:rPr lang="en-US" dirty="0" err="1" smtClean="0"/>
              <a:t>Lala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Soldier for </a:t>
            </a:r>
            <a:r>
              <a:rPr lang="en-US" dirty="0" err="1" smtClean="0"/>
              <a:t>Pancho</a:t>
            </a:r>
            <a:r>
              <a:rPr lang="en-US" dirty="0" smtClean="0"/>
              <a:t> Villa during Mexican Revolution</a:t>
            </a:r>
          </a:p>
          <a:p>
            <a:pPr lvl="1"/>
            <a:r>
              <a:rPr lang="en-US" dirty="0" smtClean="0"/>
              <a:t>Head of the woman in one of the camps (as midwife and companion)</a:t>
            </a:r>
          </a:p>
          <a:p>
            <a:r>
              <a:rPr lang="en-US" dirty="0" smtClean="0"/>
              <a:t>Great-grandfather on Dads side also fought with </a:t>
            </a:r>
            <a:r>
              <a:rPr lang="en-US" dirty="0" err="1" smtClean="0"/>
              <a:t>Pancho</a:t>
            </a:r>
            <a:r>
              <a:rPr lang="en-US" dirty="0" smtClean="0"/>
              <a:t> Villa</a:t>
            </a:r>
          </a:p>
          <a:p>
            <a:r>
              <a:rPr lang="en-US" dirty="0" smtClean="0"/>
              <a:t>Father was the first in all generations to graduate college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7041" y="2443709"/>
            <a:ext cx="2266797" cy="33856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5914" y="879077"/>
            <a:ext cx="2828268" cy="21238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229" y="4645234"/>
            <a:ext cx="2728685" cy="20396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64679" y="4365822"/>
            <a:ext cx="1821217" cy="23191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9813524" y="4906023"/>
            <a:ext cx="6844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chemeClr val="bg1"/>
                </a:solidFill>
              </a:rPr>
              <a:t>20 </a:t>
            </a:r>
            <a:r>
              <a:rPr lang="en-US" sz="1600" b="1" dirty="0" err="1" smtClean="0">
                <a:solidFill>
                  <a:schemeClr val="bg1"/>
                </a:solidFill>
              </a:rPr>
              <a:t>yrs</a:t>
            </a:r>
            <a:r>
              <a:rPr lang="en-US" sz="1600" b="1" dirty="0" smtClean="0">
                <a:solidFill>
                  <a:schemeClr val="bg1"/>
                </a:solidFill>
              </a:rPr>
              <a:t> old</a:t>
            </a:r>
            <a:endParaRPr lang="en-US" sz="1600" b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107766" y="6175717"/>
            <a:ext cx="7596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1974</a:t>
            </a:r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7"/>
          <a:srcRect b="7068"/>
          <a:stretch/>
        </p:blipFill>
        <p:spPr>
          <a:xfrm>
            <a:off x="8294267" y="4365822"/>
            <a:ext cx="1456015" cy="24085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15021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Los Ebanos, TX </a:t>
            </a:r>
            <a:br>
              <a:rPr lang="en-US" dirty="0" smtClean="0"/>
            </a:br>
            <a:r>
              <a:rPr lang="en-US" dirty="0"/>
              <a:t> </a:t>
            </a:r>
            <a:r>
              <a:rPr lang="en-US" dirty="0" smtClean="0"/>
              <a:t>EL CHALAN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79946" y="2336873"/>
            <a:ext cx="3582586" cy="4334383"/>
          </a:xfrm>
        </p:spPr>
        <p:txBody>
          <a:bodyPr>
            <a:normAutofit/>
          </a:bodyPr>
          <a:lstStyle/>
          <a:p>
            <a:r>
              <a:rPr lang="en-US" dirty="0" smtClean="0"/>
              <a:t>Family crosses over in 1943</a:t>
            </a:r>
          </a:p>
          <a:p>
            <a:r>
              <a:rPr lang="en-US" dirty="0">
                <a:hlinkClick r:id="rId3"/>
              </a:rPr>
              <a:t>https://</a:t>
            </a:r>
            <a:r>
              <a:rPr lang="en-US" dirty="0" smtClean="0">
                <a:hlinkClick r:id="rId3"/>
              </a:rPr>
              <a:t>www.youtube.com/watch?v=qJBFq0rghR4</a:t>
            </a:r>
            <a:r>
              <a:rPr lang="en-US" dirty="0" smtClean="0"/>
              <a:t>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1650" y="2475025"/>
            <a:ext cx="3702068" cy="277971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06" t="35117" r="14250" b="11174"/>
          <a:stretch/>
        </p:blipFill>
        <p:spPr>
          <a:xfrm>
            <a:off x="8136385" y="4304010"/>
            <a:ext cx="3897252" cy="227937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3718" y="138152"/>
            <a:ext cx="4154441" cy="233687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5844" y="1891890"/>
            <a:ext cx="3917793" cy="220404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0958732" y="281354"/>
            <a:ext cx="6752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1972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1014211" y="4319398"/>
            <a:ext cx="7885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1965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1975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2720" y="1293697"/>
            <a:ext cx="9613861" cy="1080938"/>
          </a:xfrm>
        </p:spPr>
        <p:txBody>
          <a:bodyPr/>
          <a:lstStyle/>
          <a:p>
            <a:r>
              <a:rPr lang="en-US" dirty="0" smtClean="0"/>
              <a:t>Crossing the Rio Grande River Today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More law enforcement </a:t>
            </a:r>
          </a:p>
          <a:p>
            <a:r>
              <a:rPr lang="en-US" dirty="0" smtClean="0"/>
              <a:t>More illegals crossings</a:t>
            </a:r>
          </a:p>
          <a:p>
            <a:pPr lvl="1"/>
            <a:r>
              <a:rPr lang="en-US" dirty="0" smtClean="0"/>
              <a:t>Actual want to be caught  </a:t>
            </a:r>
          </a:p>
          <a:p>
            <a:endParaRPr lang="en-US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869" y="3796122"/>
            <a:ext cx="3699363" cy="246624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44272" y="4594038"/>
            <a:ext cx="3136863" cy="209015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61100" y="3839189"/>
            <a:ext cx="3230900" cy="242317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353140" y="6175353"/>
            <a:ext cx="3230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Anzalduas</a:t>
            </a:r>
            <a:r>
              <a:rPr lang="en-US" dirty="0"/>
              <a:t> County Park in </a:t>
            </a:r>
            <a:r>
              <a:rPr lang="en-US" dirty="0" smtClean="0"/>
              <a:t>Mission, TX</a:t>
            </a: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961" y="22860"/>
            <a:ext cx="12155039" cy="156601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493087" y="2085882"/>
            <a:ext cx="2619375" cy="174307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092021" y="1588872"/>
            <a:ext cx="1905000" cy="114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4715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has the U.S. government done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Increased training and number of boarder patrol agents</a:t>
            </a:r>
          </a:p>
          <a:p>
            <a:r>
              <a:rPr lang="en-US" dirty="0" smtClean="0"/>
              <a:t>Build wall separating U.S. and Mexican boarders</a:t>
            </a:r>
          </a:p>
          <a:p>
            <a:r>
              <a:rPr lang="en-US" dirty="0" smtClean="0"/>
              <a:t>Over protection of top illegal crossing</a:t>
            </a:r>
          </a:p>
          <a:p>
            <a:pPr lvl="1"/>
            <a:r>
              <a:rPr lang="en-US" dirty="0" smtClean="0"/>
              <a:t>EX in California boarder </a:t>
            </a:r>
            <a:r>
              <a:rPr lang="en-US" dirty="0"/>
              <a:t>f</a:t>
            </a:r>
            <a:r>
              <a:rPr lang="en-US" dirty="0" smtClean="0"/>
              <a:t>orced to go further in to dessert</a:t>
            </a:r>
          </a:p>
          <a:p>
            <a:r>
              <a:rPr lang="en-US" dirty="0" smtClean="0"/>
              <a:t>Deported criminal illegals aliens </a:t>
            </a:r>
            <a:endParaRPr lang="en-US" dirty="0"/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45253" y="4136531"/>
            <a:ext cx="3679460" cy="2408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1551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Thank You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1501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erlin">
  <a:themeElements>
    <a:clrScheme name="Berlin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Berli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C0CBE056-4EF4-4D92-969E-947779DA7AA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Berlin</Template>
  <TotalTime>2475</TotalTime>
  <Words>731</Words>
  <Application>Microsoft Office PowerPoint</Application>
  <PresentationFormat>Widescreen</PresentationFormat>
  <Paragraphs>112</Paragraphs>
  <Slides>9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Trebuchet MS</vt:lpstr>
      <vt:lpstr>Berlin</vt:lpstr>
      <vt:lpstr>Author’s Chair</vt:lpstr>
      <vt:lpstr>About Me</vt:lpstr>
      <vt:lpstr>Parents</vt:lpstr>
      <vt:lpstr> </vt:lpstr>
      <vt:lpstr>Interesting Family Facts</vt:lpstr>
      <vt:lpstr>Los Ebanos, TX   EL CHALAN</vt:lpstr>
      <vt:lpstr>Crossing the Rio Grande River Today</vt:lpstr>
      <vt:lpstr>What has the U.S. government done</vt:lpstr>
      <vt:lpstr>Thank You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Author’s Chair</dc:title>
  <dc:creator>Monica Chapa</dc:creator>
  <cp:lastModifiedBy>Monica Chapa</cp:lastModifiedBy>
  <cp:revision>102</cp:revision>
  <dcterms:created xsi:type="dcterms:W3CDTF">2015-12-03T13:10:15Z</dcterms:created>
  <dcterms:modified xsi:type="dcterms:W3CDTF">2015-12-07T05:18:31Z</dcterms:modified>
</cp:coreProperties>
</file>